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1" r:id="rId4"/>
    <p:sldId id="259" r:id="rId5"/>
    <p:sldId id="262" r:id="rId6"/>
    <p:sldId id="265" r:id="rId7"/>
    <p:sldId id="267" r:id="rId8"/>
    <p:sldId id="263" r:id="rId9"/>
    <p:sldId id="266" r:id="rId10"/>
    <p:sldId id="268" r:id="rId11"/>
    <p:sldId id="260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59"/>
  </p:normalViewPr>
  <p:slideViewPr>
    <p:cSldViewPr snapToGrid="0" snapToObjects="1">
      <p:cViewPr varScale="1">
        <p:scale>
          <a:sx n="107" d="100"/>
          <a:sy n="107" d="100"/>
        </p:scale>
        <p:origin x="6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27975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52259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3091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35998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8599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66280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2136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79681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0035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57064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52702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8218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0045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7958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73966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661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159D3-694B-7548-B983-49EE396EACF4}" type="datetimeFigureOut">
              <a:rPr lang="sr-Latn-RS" smtClean="0"/>
              <a:t>8.9.23.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3D75C0D-247B-9D47-8543-F4D67EDDF60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84857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rSMZDsjLu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AE3FC-134F-9249-8361-76D0716FA4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 err="1"/>
              <a:t>Spermatogenesis</a:t>
            </a:r>
            <a:endParaRPr lang="sr-Latn-R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E60BA9F-B77F-DC4E-9E43-C29CD7DC40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97359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9503C-A65A-2D44-8ADD-7CDC89F62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Abnormal</a:t>
            </a:r>
            <a:r>
              <a:rPr lang="sr-Latn-RS" dirty="0"/>
              <a:t> </a:t>
            </a:r>
            <a:r>
              <a:rPr lang="sr-Latn-RS" dirty="0" err="1"/>
              <a:t>spermatozoa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6533E-8852-9C43-9F76-11803E4CA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605" y="1821776"/>
            <a:ext cx="8915400" cy="3777622"/>
          </a:xfrm>
        </p:spPr>
        <p:txBody>
          <a:bodyPr/>
          <a:lstStyle/>
          <a:p>
            <a:r>
              <a:rPr lang="en-RS" sz="1800" dirty="0">
                <a:effectLst/>
                <a:latin typeface="LiberationSerif"/>
              </a:rPr>
              <a:t>Substaniatl number (up to 10%) of mature spermatoza are abnormal.</a:t>
            </a:r>
          </a:p>
          <a:p>
            <a:r>
              <a:rPr lang="en-RS" dirty="0">
                <a:latin typeface="LiberationSerif"/>
              </a:rPr>
              <a:t>The spectrum of anomalies ranges from double heads or tails to defective flagella or variability in head size.</a:t>
            </a:r>
          </a:p>
          <a:p>
            <a:r>
              <a:rPr lang="en-RS" sz="1800" dirty="0">
                <a:effectLst/>
                <a:latin typeface="LiberationSerif"/>
              </a:rPr>
              <a:t>Such defective sperm cells are highly unlikely to fertilize an egg.</a:t>
            </a:r>
          </a:p>
          <a:p>
            <a:r>
              <a:rPr lang="en-RS" dirty="0">
                <a:latin typeface="LiberationSerif"/>
              </a:rPr>
              <a:t>If the percentage of defective spermatozoa increases to greater than 20% of the total, reduced fertility may result.</a:t>
            </a:r>
            <a:endParaRPr lang="en-RS" sz="1800" dirty="0">
              <a:effectLst/>
              <a:latin typeface="LiberationSerif"/>
            </a:endParaRPr>
          </a:p>
          <a:p>
            <a:pPr marL="0" indent="0">
              <a:buNone/>
            </a:pPr>
            <a:endParaRPr lang="sr-Latn-RS" dirty="0"/>
          </a:p>
        </p:txBody>
      </p:sp>
      <p:pic>
        <p:nvPicPr>
          <p:cNvPr id="8194" name="Picture 2" descr="shows different abnormalities among sperm cells. Retrieved form Dr.... |  Download Scientific Diagram">
            <a:extLst>
              <a:ext uri="{FF2B5EF4-FFF2-40B4-BE49-F238E27FC236}">
                <a16:creationId xmlns:a16="http://schemas.microsoft.com/office/drawing/2014/main" id="{73A6B3D6-5F64-4040-A4E5-4FE5DBE86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182" y="3883511"/>
            <a:ext cx="5019358" cy="285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Sperm Morphology - How does it affect male fertility?">
            <a:extLst>
              <a:ext uri="{FF2B5EF4-FFF2-40B4-BE49-F238E27FC236}">
                <a16:creationId xmlns:a16="http://schemas.microsoft.com/office/drawing/2014/main" id="{B6C1C17E-073B-D64A-90FA-A4BAF12AA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998" y="4154305"/>
            <a:ext cx="3684733" cy="257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77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E97C4-6EA3-0640-BCE6-B65426D2C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7999" y="624110"/>
            <a:ext cx="8814801" cy="1280890"/>
          </a:xfrm>
        </p:spPr>
        <p:txBody>
          <a:bodyPr/>
          <a:lstStyle/>
          <a:p>
            <a:r>
              <a:rPr lang="sr-Latn-RS" dirty="0" err="1"/>
              <a:t>Older</a:t>
            </a:r>
            <a:r>
              <a:rPr lang="sr-Latn-RS" dirty="0"/>
              <a:t> </a:t>
            </a:r>
            <a:r>
              <a:rPr lang="sr-Latn-RS" dirty="0" err="1"/>
              <a:t>paternal</a:t>
            </a:r>
            <a:r>
              <a:rPr lang="sr-Latn-RS" dirty="0"/>
              <a:t> age- </a:t>
            </a:r>
            <a:r>
              <a:rPr lang="sr-Latn-RS" dirty="0" err="1"/>
              <a:t>effect</a:t>
            </a:r>
            <a:r>
              <a:rPr lang="sr-Latn-RS" dirty="0"/>
              <a:t> on </a:t>
            </a:r>
            <a:r>
              <a:rPr lang="sr-Latn-RS" dirty="0" err="1"/>
              <a:t>spermatogenesis</a:t>
            </a:r>
            <a:r>
              <a:rPr lang="sr-Latn-RS" dirty="0"/>
              <a:t>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6663A-67B7-AD40-9F5D-7891182CC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7998" y="1967757"/>
            <a:ext cx="4829810" cy="3777622"/>
          </a:xfrm>
        </p:spPr>
        <p:txBody>
          <a:bodyPr/>
          <a:lstStyle/>
          <a:p>
            <a:r>
              <a:rPr lang="en-US" sz="1800" dirty="0">
                <a:effectLst/>
                <a:latin typeface="Revival565BT"/>
              </a:rPr>
              <a:t>Spermatogenesis is a continuous process involving many mitotic divisions, possibly as many as 20 to 25 per annum, so that mature spermatozoa produced by a man of 50 years or older could well have undergone several hundred mitotic divisions. </a:t>
            </a:r>
          </a:p>
          <a:p>
            <a:r>
              <a:rPr lang="en-US" sz="1800" dirty="0">
                <a:effectLst/>
                <a:latin typeface="Revival565BT"/>
              </a:rPr>
              <a:t>The observed paternal age effect for new dominant mutations is consistent with the concept that many mutations arise as a consequence of DNA copy errors occurring during mitosis. </a:t>
            </a:r>
            <a:endParaRPr lang="en-US" dirty="0"/>
          </a:p>
          <a:p>
            <a:endParaRPr lang="sr-Latn-RS" dirty="0"/>
          </a:p>
        </p:txBody>
      </p:sp>
      <p:pic>
        <p:nvPicPr>
          <p:cNvPr id="9218" name="Picture 2" descr="Are Older Men's Sperm Really Any Worse? | FiveThirtyEight">
            <a:extLst>
              <a:ext uri="{FF2B5EF4-FFF2-40B4-BE49-F238E27FC236}">
                <a16:creationId xmlns:a16="http://schemas.microsoft.com/office/drawing/2014/main" id="{36AAD1A1-65C2-1E4C-BC56-031B6CEB0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022" y="1905000"/>
            <a:ext cx="4829810" cy="384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455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82EB5-2B90-8B46-851E-8D6D87FBE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Animation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spermatogenesis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58A78-04DB-A447-8A4F-5CE533DA26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>
                <a:hlinkClick r:id="rId2"/>
              </a:rPr>
              <a:t>https://www.youtube.com/watch?v=krSMZDsjLuU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421640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2F0FB-B9E2-DB40-891D-60E7D9FA5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Spermatogenesis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70008-2D22-E945-AB8F-09F9A89D5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1679" y="1432611"/>
            <a:ext cx="9506123" cy="3777622"/>
          </a:xfrm>
        </p:spPr>
        <p:txBody>
          <a:bodyPr>
            <a:normAutofit/>
          </a:bodyPr>
          <a:lstStyle/>
          <a:p>
            <a:r>
              <a:rPr lang="en-US" sz="1800" dirty="0">
                <a:effectLst/>
                <a:latin typeface="Revival565BT"/>
              </a:rPr>
              <a:t>The process of gametogenesis shows fundamental differences in males and females.</a:t>
            </a:r>
          </a:p>
          <a:p>
            <a:r>
              <a:rPr lang="en-US" sz="1800" dirty="0">
                <a:effectLst/>
                <a:latin typeface="Revival565BT"/>
              </a:rPr>
              <a:t>Spermatogenesis is the formation of haploid, functional male gametes, spermatozoa from the diploid reproductive cells, spermatogonia, present in the testes of male organism. </a:t>
            </a:r>
          </a:p>
          <a:p>
            <a:r>
              <a:rPr lang="en-US" sz="1800" dirty="0">
                <a:effectLst/>
                <a:latin typeface="AGaramondPro"/>
              </a:rPr>
              <a:t>Spermatogenesis occurs in the </a:t>
            </a:r>
            <a:r>
              <a:rPr lang="en-US" sz="1800" b="1" dirty="0">
                <a:effectLst/>
                <a:latin typeface="AGaramondPro"/>
              </a:rPr>
              <a:t>seminiferous tubules of testes </a:t>
            </a:r>
            <a:r>
              <a:rPr lang="en-US" sz="1800" dirty="0">
                <a:effectLst/>
                <a:latin typeface="AGaramondPro"/>
              </a:rPr>
              <a:t>of the male from the time of sexual maturity onward. </a:t>
            </a:r>
          </a:p>
          <a:p>
            <a:r>
              <a:rPr lang="en-US" sz="1800" dirty="0">
                <a:effectLst/>
                <a:latin typeface="Revival565BT"/>
              </a:rPr>
              <a:t>In contrast to oogenesis, spermatogenesis is a relatively rapid process with an average duration of 60 to 65 days. </a:t>
            </a:r>
          </a:p>
          <a:p>
            <a:endParaRPr lang="en-US" sz="1800" dirty="0">
              <a:effectLst/>
              <a:latin typeface="AGaramondPro"/>
            </a:endParaRPr>
          </a:p>
          <a:p>
            <a:endParaRPr lang="sr-Latn-RS" dirty="0"/>
          </a:p>
        </p:txBody>
      </p:sp>
      <p:pic>
        <p:nvPicPr>
          <p:cNvPr id="2050" name="Picture 2" descr="gametogenesis Notes NCERT Solutions for CBSE Class 12 Biology : EduMple">
            <a:extLst>
              <a:ext uri="{FF2B5EF4-FFF2-40B4-BE49-F238E27FC236}">
                <a16:creationId xmlns:a16="http://schemas.microsoft.com/office/drawing/2014/main" id="{5C178FE6-EDE4-9E44-877C-9483B84A9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432" y="3886515"/>
            <a:ext cx="3401568" cy="297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tea44he">
            <a:extLst>
              <a:ext uri="{FF2B5EF4-FFF2-40B4-BE49-F238E27FC236}">
                <a16:creationId xmlns:a16="http://schemas.microsoft.com/office/drawing/2014/main" id="{5B2D852D-F06C-0F43-8DC0-E21D91AFE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740" y="3751792"/>
            <a:ext cx="2484966" cy="310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8924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4BCC0-F02C-BA40-86B1-306708C24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4417" y="624110"/>
            <a:ext cx="9700196" cy="1280890"/>
          </a:xfrm>
        </p:spPr>
        <p:txBody>
          <a:bodyPr/>
          <a:lstStyle/>
          <a:p>
            <a:r>
              <a:rPr lang="sr-Latn-RS" dirty="0" err="1"/>
              <a:t>Spermatogenesis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769B-966D-BC4E-B9FB-068AB16C8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0110" y="2042160"/>
            <a:ext cx="5687890" cy="3777622"/>
          </a:xfrm>
        </p:spPr>
        <p:txBody>
          <a:bodyPr>
            <a:normAutofit fontScale="92500"/>
          </a:bodyPr>
          <a:lstStyle/>
          <a:p>
            <a:r>
              <a:rPr lang="en-US" sz="1800" dirty="0">
                <a:effectLst/>
                <a:latin typeface="AGaramondPro"/>
              </a:rPr>
              <a:t>At the periphery of the tubule are </a:t>
            </a:r>
            <a:r>
              <a:rPr lang="en-US" sz="1800" b="1" dirty="0">
                <a:effectLst/>
                <a:latin typeface="AGaramondPro"/>
              </a:rPr>
              <a:t>spermatogonia</a:t>
            </a:r>
            <a:r>
              <a:rPr lang="en-US" b="1" dirty="0">
                <a:latin typeface="AGaramondPro"/>
              </a:rPr>
              <a:t>.</a:t>
            </a:r>
            <a:r>
              <a:rPr lang="en-US" sz="1800" dirty="0">
                <a:effectLst/>
                <a:latin typeface="Revival565BT"/>
              </a:rPr>
              <a:t> At puberty, spermatogonia, begin to mature into primary spermatocytes.</a:t>
            </a:r>
            <a:endParaRPr lang="en-US" b="1" dirty="0">
              <a:latin typeface="AGaramondPro"/>
            </a:endParaRPr>
          </a:p>
          <a:p>
            <a:r>
              <a:rPr lang="en-US" sz="1800" b="1" dirty="0">
                <a:effectLst/>
                <a:latin typeface="AGaramondPro"/>
              </a:rPr>
              <a:t>The primary spermatocyte </a:t>
            </a:r>
            <a:r>
              <a:rPr lang="en-US" sz="1800" dirty="0">
                <a:effectLst/>
                <a:latin typeface="AGaramondPro"/>
              </a:rPr>
              <a:t>undergoes the first meiotic division to produce two haploid </a:t>
            </a:r>
            <a:r>
              <a:rPr lang="en-US" sz="1800" b="1" dirty="0">
                <a:effectLst/>
                <a:latin typeface="AGaramondPro"/>
              </a:rPr>
              <a:t>secondary spermatocytes</a:t>
            </a:r>
            <a:r>
              <a:rPr lang="en-US" sz="1800" dirty="0">
                <a:effectLst/>
                <a:latin typeface="AGaramondPro"/>
              </a:rPr>
              <a:t>.</a:t>
            </a:r>
          </a:p>
          <a:p>
            <a:r>
              <a:rPr lang="en-US" sz="1800" dirty="0">
                <a:effectLst/>
                <a:latin typeface="AGaramondPro"/>
              </a:rPr>
              <a:t>These cells rapidly undergo the second meiotic division, each forming two </a:t>
            </a:r>
            <a:r>
              <a:rPr lang="en-US" sz="1800" b="1" dirty="0">
                <a:effectLst/>
                <a:latin typeface="AGaramondPro"/>
              </a:rPr>
              <a:t>spermatids</a:t>
            </a:r>
            <a:r>
              <a:rPr lang="en-US" sz="1800" dirty="0">
                <a:effectLst/>
                <a:latin typeface="AGaramondPro"/>
              </a:rPr>
              <a:t>, which mature without further division into sperm. </a:t>
            </a:r>
          </a:p>
          <a:p>
            <a:r>
              <a:rPr lang="en-US" sz="1800" dirty="0">
                <a:effectLst/>
                <a:latin typeface="AGaramondPro"/>
              </a:rPr>
              <a:t>This process of production of a mature</a:t>
            </a:r>
            <a:r>
              <a:rPr lang="en-US" sz="1800" b="1" dirty="0">
                <a:effectLst/>
                <a:latin typeface="AGaramondPro"/>
              </a:rPr>
              <a:t> sperm </a:t>
            </a:r>
            <a:r>
              <a:rPr lang="en-US" sz="1800" dirty="0">
                <a:effectLst/>
                <a:latin typeface="AGaramondPro"/>
              </a:rPr>
              <a:t>from a committed spermatogonium takes about 61 days. </a:t>
            </a:r>
          </a:p>
          <a:p>
            <a:r>
              <a:rPr lang="en-US" sz="1800" dirty="0">
                <a:effectLst/>
                <a:latin typeface="Revival565BT"/>
              </a:rPr>
              <a:t>100 to 200 </a:t>
            </a:r>
            <a:r>
              <a:rPr lang="en-US" dirty="0">
                <a:latin typeface="Revival565BT"/>
              </a:rPr>
              <a:t>million of spermatozoa are </a:t>
            </a:r>
            <a:r>
              <a:rPr lang="en-US" sz="1800" dirty="0">
                <a:effectLst/>
                <a:latin typeface="Revival565BT"/>
              </a:rPr>
              <a:t>present in each ejaculate. </a:t>
            </a:r>
            <a:endParaRPr lang="en-US" dirty="0"/>
          </a:p>
          <a:p>
            <a:endParaRPr lang="sr-Latn-RS" dirty="0"/>
          </a:p>
        </p:txBody>
      </p:sp>
      <p:pic>
        <p:nvPicPr>
          <p:cNvPr id="1026" name="Picture 2" descr="Spermatogenesis Stock Illustration - Download Image Now - Spermatogenesis,  Spermatogonia, Meiosis - iStock">
            <a:extLst>
              <a:ext uri="{FF2B5EF4-FFF2-40B4-BE49-F238E27FC236}">
                <a16:creationId xmlns:a16="http://schemas.microsoft.com/office/drawing/2014/main" id="{391F7477-15AA-3D48-8D74-4C4CA8346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264555"/>
            <a:ext cx="5334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763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permatogenesis - Overview, Occurrence, Stages, Functions and FAQs">
            <a:extLst>
              <a:ext uri="{FF2B5EF4-FFF2-40B4-BE49-F238E27FC236}">
                <a16:creationId xmlns:a16="http://schemas.microsoft.com/office/drawing/2014/main" id="{86739816-B33C-8B42-83AA-0914A9959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1339925"/>
            <a:ext cx="8277113" cy="551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C84D42C-4C36-0C49-90E7-2FFCF2BC0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Spermatogenesis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77885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27760-107B-884A-8975-038922616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SPERMIOGENESIS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DFB1B-A301-DD47-A55D-BA8F7A241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9484" y="1905000"/>
            <a:ext cx="8915400" cy="3777622"/>
          </a:xfrm>
        </p:spPr>
        <p:txBody>
          <a:bodyPr/>
          <a:lstStyle/>
          <a:p>
            <a:r>
              <a:rPr lang="en-US" sz="1600" dirty="0">
                <a:effectLst/>
                <a:latin typeface="+mj-lt"/>
              </a:rPr>
              <a:t>The transformation of a non-motile, rounded and haploid spermatid into a functional and motile spermatozoan is called spermiogenesis. </a:t>
            </a:r>
          </a:p>
          <a:p>
            <a:r>
              <a:rPr lang="en-US" sz="1600" dirty="0">
                <a:effectLst/>
                <a:latin typeface="+mj-lt"/>
              </a:rPr>
              <a:t>The main aim is to increase the sperm motility by reducing weight and development of locomotory structure. </a:t>
            </a:r>
            <a:endParaRPr lang="en-US" sz="1600" dirty="0">
              <a:latin typeface="+mj-lt"/>
            </a:endParaRPr>
          </a:p>
          <a:p>
            <a:endParaRPr lang="sr-Latn-RS" dirty="0"/>
          </a:p>
        </p:txBody>
      </p:sp>
      <p:pic>
        <p:nvPicPr>
          <p:cNvPr id="4" name="Picture 4" descr="200402260004">
            <a:extLst>
              <a:ext uri="{FF2B5EF4-FFF2-40B4-BE49-F238E27FC236}">
                <a16:creationId xmlns:a16="http://schemas.microsoft.com/office/drawing/2014/main" id="{DCE02083-5923-4B4F-AFB4-F96212EE4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800" y="3092295"/>
            <a:ext cx="5815583" cy="362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6825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1734F-6246-6D4D-9F77-52AF2370A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Spermiogenesis </a:t>
            </a:r>
            <a:br>
              <a:rPr lang="en-US" dirty="0"/>
            </a:b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A9669-A1AC-5F43-BD0B-3FD9DD757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4442" y="1878516"/>
            <a:ext cx="6190772" cy="4065084"/>
          </a:xfrm>
        </p:spPr>
        <p:txBody>
          <a:bodyPr>
            <a:normAutofit/>
          </a:bodyPr>
          <a:lstStyle/>
          <a:p>
            <a:r>
              <a:rPr lang="en-US" sz="1800" dirty="0">
                <a:effectLst/>
              </a:rPr>
              <a:t>Nucleus becomes condensed, narrow and anteriorly pointed due to loss of materials like RNAs, nucleolus and most of acidic proteins. </a:t>
            </a:r>
            <a:endParaRPr lang="en-US" dirty="0"/>
          </a:p>
          <a:p>
            <a:r>
              <a:rPr lang="en-US" sz="1800" dirty="0">
                <a:effectLst/>
              </a:rPr>
              <a:t>A part of Golgi body of spermatid forms the acrosome (an enzyme-filled structure that plays crucial role in fertilization process). </a:t>
            </a:r>
            <a:endParaRPr lang="en-US" dirty="0"/>
          </a:p>
          <a:p>
            <a:r>
              <a:rPr lang="en-US" sz="1800" dirty="0">
                <a:effectLst/>
              </a:rPr>
              <a:t>Centrioles of spermatid form the neck of sperm. </a:t>
            </a:r>
          </a:p>
          <a:p>
            <a:r>
              <a:rPr lang="en-US" sz="1800" dirty="0">
                <a:effectLst/>
              </a:rPr>
              <a:t>Distal centriole gives rise to axoneme. </a:t>
            </a:r>
            <a:endParaRPr lang="en-US" dirty="0"/>
          </a:p>
          <a:p>
            <a:r>
              <a:rPr lang="en-US" sz="1800" dirty="0">
                <a:effectLst/>
              </a:rPr>
              <a:t>Mitochondria form a spiral ring behind the neck around the distal centriole. </a:t>
            </a:r>
            <a:endParaRPr lang="en-US" dirty="0"/>
          </a:p>
          <a:p>
            <a:r>
              <a:rPr lang="en-US" sz="1800" dirty="0">
                <a:effectLst/>
              </a:rPr>
              <a:t>Most of cytoplasm is lost. </a:t>
            </a:r>
          </a:p>
          <a:p>
            <a:endParaRPr lang="en-US" dirty="0"/>
          </a:p>
          <a:p>
            <a:endParaRPr lang="en-US" dirty="0"/>
          </a:p>
          <a:p>
            <a:endParaRPr lang="sr-Latn-RS" dirty="0"/>
          </a:p>
        </p:txBody>
      </p:sp>
      <p:pic>
        <p:nvPicPr>
          <p:cNvPr id="6147" name="Picture 3" descr="page43image72735024">
            <a:extLst>
              <a:ext uri="{FF2B5EF4-FFF2-40B4-BE49-F238E27FC236}">
                <a16:creationId xmlns:a16="http://schemas.microsoft.com/office/drawing/2014/main" id="{216CA9A6-7269-1147-A77D-A7896BEE8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214" y="1336361"/>
            <a:ext cx="4521200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433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6A67E-0E8B-DC4E-9BB7-71AEF547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Spermiogenesis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DC7E2-871F-D345-B85A-0B3EF9D1D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effectLst/>
              </a:rPr>
              <a:t>The spermatids mature into spermatozoa in deep folds of the cytoplasm of the Sertoli cells (nurse cells) which also provide nourishment to them.</a:t>
            </a:r>
          </a:p>
          <a:p>
            <a:r>
              <a:rPr lang="en-US" sz="1800" dirty="0">
                <a:effectLst/>
              </a:rPr>
              <a:t>Mature spermatozoa are released in the lumen of seminiferous tubules. </a:t>
            </a:r>
          </a:p>
          <a:p>
            <a:r>
              <a:rPr lang="en-US" sz="1800" dirty="0">
                <a:effectLst/>
              </a:rPr>
              <a:t>The two testes of young adult form about 120 million sperms each day. </a:t>
            </a:r>
            <a:endParaRPr lang="en-US" dirty="0"/>
          </a:p>
          <a:p>
            <a:endParaRPr lang="sr-Latn-RS" dirty="0"/>
          </a:p>
        </p:txBody>
      </p:sp>
      <p:pic>
        <p:nvPicPr>
          <p:cNvPr id="4" name="Picture 2" descr="Sperm structure">
            <a:extLst>
              <a:ext uri="{FF2B5EF4-FFF2-40B4-BE49-F238E27FC236}">
                <a16:creationId xmlns:a16="http://schemas.microsoft.com/office/drawing/2014/main" id="{E5199FD7-1946-1240-833A-39371D303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240" y="3916458"/>
            <a:ext cx="3169920" cy="243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09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E06B5-07C9-E145-A789-53D8EB288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142" y="573310"/>
            <a:ext cx="8593567" cy="1280890"/>
          </a:xfrm>
        </p:spPr>
        <p:txBody>
          <a:bodyPr/>
          <a:lstStyle/>
          <a:p>
            <a:r>
              <a:rPr lang="sr-Latn-RS" dirty="0" err="1"/>
              <a:t>Biology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structure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spermatozoa</a:t>
            </a:r>
            <a:endParaRPr lang="sr-Latn-RS" dirty="0"/>
          </a:p>
        </p:txBody>
      </p:sp>
      <p:pic>
        <p:nvPicPr>
          <p:cNvPr id="4" name="Picture 2" descr="C:\Users\Bilja\Desktop\gradja spermatoyoida 3.png">
            <a:extLst>
              <a:ext uri="{FF2B5EF4-FFF2-40B4-BE49-F238E27FC236}">
                <a16:creationId xmlns:a16="http://schemas.microsoft.com/office/drawing/2014/main" id="{3EE3668C-5C5B-3643-BE26-982A1331A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183" y="4108450"/>
            <a:ext cx="9144000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4E84B5F-935B-3748-B688-CCD28B350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Motility</a:t>
            </a:r>
            <a:endParaRPr lang="sr-Latn-RS" dirty="0"/>
          </a:p>
          <a:p>
            <a:r>
              <a:rPr lang="sr-Latn-RS" dirty="0" err="1"/>
              <a:t>Viability</a:t>
            </a:r>
            <a:endParaRPr lang="sr-Latn-RS" dirty="0"/>
          </a:p>
          <a:p>
            <a:r>
              <a:rPr lang="sr-Latn-RS" dirty="0" err="1"/>
              <a:t>Fertilisation</a:t>
            </a:r>
            <a:r>
              <a:rPr lang="sr-Latn-RS" dirty="0"/>
              <a:t> </a:t>
            </a:r>
            <a:r>
              <a:rPr lang="sr-Latn-RS" dirty="0" err="1"/>
              <a:t>capacity</a:t>
            </a:r>
            <a:endParaRPr lang="sr-Latn-RS" dirty="0"/>
          </a:p>
        </p:txBody>
      </p:sp>
      <p:pic>
        <p:nvPicPr>
          <p:cNvPr id="4098" name="Picture 2" descr="Semen Analysis Test Cost Near Me Indore , Bhopal MPIVF">
            <a:extLst>
              <a:ext uri="{FF2B5EF4-FFF2-40B4-BE49-F238E27FC236}">
                <a16:creationId xmlns:a16="http://schemas.microsoft.com/office/drawing/2014/main" id="{8FB408C6-1D90-FB49-9E61-ECF72736A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119" y="1822450"/>
            <a:ext cx="4381500" cy="18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733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D86E1-ABC4-A54E-9410-F0848228A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923" y="624110"/>
            <a:ext cx="9503690" cy="1280890"/>
          </a:xfrm>
        </p:spPr>
        <p:txBody>
          <a:bodyPr/>
          <a:lstStyle/>
          <a:p>
            <a:r>
              <a:rPr lang="sr-Latn-RS" dirty="0" err="1"/>
              <a:t>Hormonal</a:t>
            </a:r>
            <a:r>
              <a:rPr lang="sr-Latn-RS" dirty="0"/>
              <a:t> </a:t>
            </a:r>
            <a:r>
              <a:rPr lang="sr-Latn-RS" dirty="0" err="1"/>
              <a:t>regulation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spermatogenesis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A946C-2673-7C47-8F4B-868A64ED5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922" y="1412837"/>
            <a:ext cx="9079453" cy="3777622"/>
          </a:xfrm>
        </p:spPr>
        <p:txBody>
          <a:bodyPr>
            <a:normAutofit/>
          </a:bodyPr>
          <a:lstStyle/>
          <a:p>
            <a:r>
              <a:rPr lang="en-US" sz="1400" dirty="0"/>
              <a:t>S</a:t>
            </a:r>
            <a:r>
              <a:rPr lang="en-US" sz="1400" dirty="0">
                <a:effectLst/>
              </a:rPr>
              <a:t>permatogenesis starts at the age of puberty due to increased secretion of gonadotropin releasing hormone (GnRH) from the hypothalamus of brain. </a:t>
            </a:r>
          </a:p>
          <a:p>
            <a:r>
              <a:rPr lang="en-US" sz="1400" dirty="0">
                <a:effectLst/>
              </a:rPr>
              <a:t>GnRH stimulates adenohypophysis to secrete two gonadotropins: follicle-stimulating hormone (FSH) and luteinizing hormone (LH). </a:t>
            </a:r>
          </a:p>
          <a:p>
            <a:r>
              <a:rPr lang="en-US" sz="1400" dirty="0">
                <a:effectLst/>
              </a:rPr>
              <a:t>LH stimulates the Leydig’s cells of testis to secrete male sex hormones, called androgens, most important of which is testosterone. Testosterone stimulates the spermatogenesis especially spermiogenesis. </a:t>
            </a:r>
          </a:p>
          <a:p>
            <a:r>
              <a:rPr lang="en-US" sz="1400" dirty="0">
                <a:effectLst/>
              </a:rPr>
              <a:t>FSH stimulates the Sertoli cells of testis to secrete certain factors which helps in the process of spermatogenesis. It is called physiological control. </a:t>
            </a:r>
            <a:endParaRPr lang="en-US" sz="1400" dirty="0"/>
          </a:p>
        </p:txBody>
      </p:sp>
      <p:pic>
        <p:nvPicPr>
          <p:cNvPr id="5" name="Picture 2" descr="Hormonal regulation of spermatogenesis">
            <a:extLst>
              <a:ext uri="{FF2B5EF4-FFF2-40B4-BE49-F238E27FC236}">
                <a16:creationId xmlns:a16="http://schemas.microsoft.com/office/drawing/2014/main" id="{7AFFEF47-3D6D-E847-8FEC-03337C5C5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684" y="3857244"/>
            <a:ext cx="7060601" cy="300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F47C85-BE93-0C48-9518-C2BEF577D2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795"/>
          <a:stretch/>
        </p:blipFill>
        <p:spPr>
          <a:xfrm>
            <a:off x="8761465" y="3914114"/>
            <a:ext cx="3430535" cy="288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7039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{95FBDFBC-CD19-484E-B244-782F70D13CA6}tf10001069</Template>
  <TotalTime>88</TotalTime>
  <Words>616</Words>
  <Application>Microsoft Macintosh PowerPoint</Application>
  <PresentationFormat>Widescreen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AGaramondPro</vt:lpstr>
      <vt:lpstr>Arial</vt:lpstr>
      <vt:lpstr>Century Gothic</vt:lpstr>
      <vt:lpstr>LiberationSerif</vt:lpstr>
      <vt:lpstr>Revival565BT</vt:lpstr>
      <vt:lpstr>Wingdings 3</vt:lpstr>
      <vt:lpstr>Wisp</vt:lpstr>
      <vt:lpstr>Spermatogenesis</vt:lpstr>
      <vt:lpstr>Spermatogenesis</vt:lpstr>
      <vt:lpstr>Spermatogenesis</vt:lpstr>
      <vt:lpstr>Spermatogenesis</vt:lpstr>
      <vt:lpstr>SPERMIOGENESIS</vt:lpstr>
      <vt:lpstr>Spermiogenesis  </vt:lpstr>
      <vt:lpstr>Spermiogenesis</vt:lpstr>
      <vt:lpstr>Biology and structure of spermatozoa</vt:lpstr>
      <vt:lpstr>Hormonal regulation of spermatogenesis</vt:lpstr>
      <vt:lpstr>Abnormal spermatozoa</vt:lpstr>
      <vt:lpstr>Older paternal age- effect on spermatogenesis….</vt:lpstr>
      <vt:lpstr>Animation of spermatogenesis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Spermatogenesis</dc:title>
  <dc:creator>Microsoft Office User</dc:creator>
  <cp:lastModifiedBy>Microsoft Office User</cp:lastModifiedBy>
  <cp:revision>21</cp:revision>
  <dcterms:created xsi:type="dcterms:W3CDTF">2023-09-04T09:12:53Z</dcterms:created>
  <dcterms:modified xsi:type="dcterms:W3CDTF">2023-09-08T10:36:30Z</dcterms:modified>
</cp:coreProperties>
</file>